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12192000"/>
  <p:notesSz cx="12192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350596"/>
            <a:ext cx="1035812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0332" y="2468372"/>
            <a:ext cx="500253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110487"/>
            <a:ext cx="10358120" cy="2494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5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9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0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31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3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4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44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45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46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4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48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49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50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hyperlink" Target="https://luminousmen.com/post/big-data-file-formats" TargetMode="Externa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3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5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5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5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5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60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1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2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63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4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65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7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8.jpg"/><Relationship Id="rId4" Type="http://schemas.openxmlformats.org/officeDocument/2006/relationships/hyperlink" Target="https://towardsdatascience.com/sql-at-scale-with-apache-spark-sql-and-dataframes-concepts-architecture-and-examples-c567853a702f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176" y="6484620"/>
              <a:ext cx="231648" cy="2301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32" y="2090927"/>
              <a:ext cx="851154" cy="5676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8779" y="2090927"/>
              <a:ext cx="614933" cy="5676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40332" y="2161794"/>
            <a:ext cx="81153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45">
                <a:solidFill>
                  <a:srgbClr val="FFFFFF"/>
                </a:solidFill>
                <a:latin typeface="Tahoma"/>
                <a:cs typeface="Tahoma"/>
              </a:rPr>
              <a:t>Buổi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Tahoma"/>
                <a:cs typeface="Tahoma"/>
              </a:rPr>
              <a:t>2: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30224" y="2362200"/>
            <a:ext cx="5446395" cy="790575"/>
            <a:chOff x="1030224" y="2362200"/>
            <a:chExt cx="5446395" cy="79057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224" y="2362200"/>
              <a:ext cx="2228850" cy="790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8919" y="2362200"/>
              <a:ext cx="846582" cy="790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47644" y="2362200"/>
              <a:ext cx="3228594" cy="79019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80"/>
              <a:t>Spark</a:t>
            </a:r>
            <a:r>
              <a:rPr dirty="0" spc="-175"/>
              <a:t> </a:t>
            </a:r>
            <a:r>
              <a:rPr dirty="0" spc="-80"/>
              <a:t>SQL</a:t>
            </a:r>
            <a:r>
              <a:rPr dirty="0" spc="-145"/>
              <a:t> </a:t>
            </a:r>
            <a:r>
              <a:rPr dirty="0" spc="-165"/>
              <a:t>v</a:t>
            </a:r>
            <a:r>
              <a:rPr dirty="0" spc="-175"/>
              <a:t>à</a:t>
            </a:r>
            <a:r>
              <a:rPr dirty="0" spc="-170"/>
              <a:t> </a:t>
            </a:r>
            <a:r>
              <a:rPr dirty="0" spc="-180"/>
              <a:t>Spark</a:t>
            </a:r>
            <a:r>
              <a:rPr dirty="0" spc="-165"/>
              <a:t> </a:t>
            </a:r>
            <a:r>
              <a:rPr dirty="0" spc="-105"/>
              <a:t>File</a:t>
            </a:r>
            <a:r>
              <a:rPr dirty="0" spc="-175"/>
              <a:t> </a:t>
            </a:r>
            <a:r>
              <a:rPr dirty="0" spc="-155"/>
              <a:t>format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240332" y="3341623"/>
            <a:ext cx="5566410" cy="22904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har char="-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Giới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 thiệu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về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SQL.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Các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định</a:t>
            </a:r>
            <a:r>
              <a:rPr dirty="0" sz="2000" spc="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dạng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dữ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liệu</a:t>
            </a:r>
            <a:r>
              <a:rPr dirty="0" sz="2000" spc="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trong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Đọc/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ghi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dữ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liệu</a:t>
            </a:r>
            <a:r>
              <a:rPr dirty="0" sz="2000" spc="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với</a:t>
            </a:r>
            <a:r>
              <a:rPr dirty="0" sz="2000" spc="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Dataframer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Reader/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Writer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Làm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quen với các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API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của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Spark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Thực hành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 Spark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SQL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trên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DataBricks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Cluster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Segoe UI"/>
              <a:cs typeface="Segoe UI"/>
            </a:endParaRPr>
          </a:p>
          <a:p>
            <a:pPr marL="6604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Nguyễn</a:t>
            </a:r>
            <a:r>
              <a:rPr dirty="0" sz="18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Chí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Thanh</a:t>
            </a:r>
            <a:r>
              <a:rPr dirty="0" sz="1800" spc="-4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–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Ban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Quản</a:t>
            </a:r>
            <a:r>
              <a:rPr dirty="0" sz="18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trị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Dữ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liệu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9764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25">
                <a:solidFill>
                  <a:srgbClr val="2B85AD"/>
                </a:solidFill>
              </a:rPr>
              <a:t>Perfo</a:t>
            </a:r>
            <a:r>
              <a:rPr dirty="0" sz="3200" spc="-100">
                <a:solidFill>
                  <a:srgbClr val="2B85AD"/>
                </a:solidFill>
              </a:rPr>
              <a:t>r</a:t>
            </a:r>
            <a:r>
              <a:rPr dirty="0" sz="3200" spc="-220">
                <a:solidFill>
                  <a:srgbClr val="2B85AD"/>
                </a:solidFill>
              </a:rPr>
              <a:t>mance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(5)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894" y="5815990"/>
            <a:ext cx="105371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Khả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năng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sử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dụng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memory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của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SQL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(Dataset)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tốt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hơn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so với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Core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RDD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9481" y="1376885"/>
            <a:ext cx="8247142" cy="40190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549173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89311" y="1080008"/>
            <a:ext cx="1123315" cy="491934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2.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Spa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SQL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Componen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38086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70">
                <a:solidFill>
                  <a:srgbClr val="2B85AD"/>
                </a:solidFill>
              </a:rPr>
              <a:t>Components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12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5338" y="1237429"/>
            <a:ext cx="5991906" cy="37288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6939" y="1040663"/>
            <a:ext cx="3666490" cy="3226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3975" indent="-343535">
              <a:lnSpc>
                <a:spcPct val="1061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Dataframe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APIs: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APIs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hỗ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trợ tương</a:t>
            </a:r>
            <a:r>
              <a:rPr dirty="0" sz="2200" spc="3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tác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Dataframe (tập dữ liệu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có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cấu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trúc, phân tán) như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select,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đọc,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ghi,</a:t>
            </a:r>
            <a:r>
              <a:rPr dirty="0" sz="2200" spc="-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lọc…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5080" indent="-343535">
              <a:lnSpc>
                <a:spcPct val="1062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Catalyst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Optimizer: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Tối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ưu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hóa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step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xử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lý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trước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khi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tạo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task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tính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toán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6289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75">
                <a:solidFill>
                  <a:srgbClr val="2B85AD"/>
                </a:solidFill>
              </a:rPr>
              <a:t>DataFrame</a:t>
            </a:r>
            <a:r>
              <a:rPr dirty="0" sz="3200" spc="-25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(1)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13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0280" y="925067"/>
            <a:ext cx="7223935" cy="47244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14362" y="1612011"/>
            <a:ext cx="1490980" cy="405765"/>
          </a:xfrm>
          <a:custGeom>
            <a:avLst/>
            <a:gdLst/>
            <a:ahLst/>
            <a:cxnLst/>
            <a:rect l="l" t="t" r="r" b="b"/>
            <a:pathLst>
              <a:path w="1490980" h="405764">
                <a:moveTo>
                  <a:pt x="1490472" y="0"/>
                </a:moveTo>
                <a:lnTo>
                  <a:pt x="0" y="0"/>
                </a:lnTo>
                <a:lnTo>
                  <a:pt x="0" y="405384"/>
                </a:lnTo>
                <a:lnTo>
                  <a:pt x="1490472" y="405384"/>
                </a:lnTo>
                <a:lnTo>
                  <a:pt x="149047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09798" y="2343530"/>
            <a:ext cx="652780" cy="405765"/>
          </a:xfrm>
          <a:custGeom>
            <a:avLst/>
            <a:gdLst/>
            <a:ahLst/>
            <a:cxnLst/>
            <a:rect l="l" t="t" r="r" b="b"/>
            <a:pathLst>
              <a:path w="652779" h="405764">
                <a:moveTo>
                  <a:pt x="652272" y="0"/>
                </a:moveTo>
                <a:lnTo>
                  <a:pt x="0" y="0"/>
                </a:lnTo>
                <a:lnTo>
                  <a:pt x="0" y="405384"/>
                </a:lnTo>
                <a:lnTo>
                  <a:pt x="652272" y="405384"/>
                </a:lnTo>
                <a:lnTo>
                  <a:pt x="65227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1776" y="1249451"/>
            <a:ext cx="3368675" cy="18713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35"/>
              </a:spcBef>
            </a:pP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"A </a:t>
            </a:r>
            <a:r>
              <a:rPr dirty="0" sz="2500" spc="-55" i="1">
                <a:solidFill>
                  <a:srgbClr val="484848"/>
                </a:solidFill>
                <a:latin typeface="Segoe UI Semibold"/>
                <a:cs typeface="Segoe UI Semibold"/>
              </a:rPr>
              <a:t>Dataframe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is </a:t>
            </a: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an </a:t>
            </a:r>
            <a:r>
              <a:rPr dirty="0" sz="2400" spc="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immutable, distributed </a:t>
            </a: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10">
                <a:solidFill>
                  <a:srgbClr val="484848"/>
                </a:solidFill>
                <a:latin typeface="Segoe UI Semibold"/>
                <a:cs typeface="Segoe UI Semibold"/>
              </a:rPr>
              <a:t>collection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25">
                <a:solidFill>
                  <a:srgbClr val="484848"/>
                </a:solidFill>
                <a:latin typeface="Segoe UI Semibold"/>
                <a:cs typeface="Segoe UI Semibold"/>
              </a:rPr>
              <a:t>of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data</a:t>
            </a:r>
            <a:r>
              <a:rPr dirty="0" sz="2400" spc="-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that is </a:t>
            </a:r>
            <a:r>
              <a:rPr dirty="0" sz="2400" spc="-64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organized </a:t>
            </a:r>
            <a:r>
              <a:rPr dirty="0" sz="2400" spc="-10">
                <a:solidFill>
                  <a:srgbClr val="484848"/>
                </a:solidFill>
                <a:latin typeface="Segoe UI Semibold"/>
                <a:cs typeface="Segoe UI Semibold"/>
              </a:rPr>
              <a:t>into rows,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10">
                <a:solidFill>
                  <a:srgbClr val="484848"/>
                </a:solidFill>
                <a:latin typeface="Segoe UI Semibold"/>
                <a:cs typeface="Segoe UI Semibold"/>
              </a:rPr>
              <a:t>where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 each</a:t>
            </a:r>
            <a:r>
              <a:rPr dirty="0" sz="2400" spc="-2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one</a:t>
            </a:r>
            <a:r>
              <a:rPr dirty="0" sz="2400" spc="-10">
                <a:solidFill>
                  <a:srgbClr val="484848"/>
                </a:solidFill>
                <a:latin typeface="Segoe UI Semibold"/>
                <a:cs typeface="Segoe UI Semibold"/>
              </a:rPr>
              <a:t> consists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1776" y="3094990"/>
            <a:ext cx="1847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a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678" y="3075051"/>
            <a:ext cx="2016760" cy="40576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set</a:t>
            </a:r>
            <a:r>
              <a:rPr dirty="0" sz="2400" spc="-2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25">
                <a:solidFill>
                  <a:srgbClr val="484848"/>
                </a:solidFill>
                <a:latin typeface="Segoe UI Semibold"/>
                <a:cs typeface="Segoe UI Semibold"/>
              </a:rPr>
              <a:t>of</a:t>
            </a:r>
            <a:r>
              <a:rPr dirty="0" sz="2400" spc="-1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columns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4495" y="3094990"/>
            <a:ext cx="546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and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1776" y="3460445"/>
            <a:ext cx="25768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each</a:t>
            </a:r>
            <a:r>
              <a:rPr dirty="0" sz="2400" spc="-3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column</a:t>
            </a:r>
            <a:r>
              <a:rPr dirty="0" sz="2400" spc="-3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has</a:t>
            </a:r>
            <a:r>
              <a:rPr dirty="0" sz="2400" spc="-1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a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49295" y="3440810"/>
            <a:ext cx="781050" cy="38608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ts val="2780"/>
              </a:lnSpc>
              <a:spcBef>
                <a:spcPts val="254"/>
              </a:spcBef>
            </a:pP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name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1776" y="3826891"/>
            <a:ext cx="9671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and</a:t>
            </a:r>
            <a:r>
              <a:rPr dirty="0" sz="2400" spc="-90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an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9951" y="3826383"/>
            <a:ext cx="2146935" cy="38608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400" spc="-10">
                <a:solidFill>
                  <a:srgbClr val="484848"/>
                </a:solidFill>
                <a:latin typeface="Segoe UI Semibold"/>
                <a:cs typeface="Segoe UI Semibold"/>
              </a:rPr>
              <a:t>associated</a:t>
            </a:r>
            <a:r>
              <a:rPr dirty="0" sz="2400" spc="-35">
                <a:solidFill>
                  <a:srgbClr val="484848"/>
                </a:solidFill>
                <a:latin typeface="Segoe UI Semibold"/>
                <a:cs typeface="Segoe UI Semibold"/>
              </a:rPr>
              <a:t> </a:t>
            </a:r>
            <a:r>
              <a:rPr dirty="0" sz="2400" spc="-5">
                <a:solidFill>
                  <a:srgbClr val="484848"/>
                </a:solidFill>
                <a:latin typeface="Segoe UI Semibold"/>
                <a:cs typeface="Segoe UI Semibold"/>
              </a:rPr>
              <a:t>type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49166" y="3826891"/>
            <a:ext cx="1587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484848"/>
                </a:solidFill>
                <a:latin typeface="Segoe UI Semibold"/>
                <a:cs typeface="Segoe UI Semibold"/>
              </a:rPr>
              <a:t>"</a:t>
            </a:r>
            <a:endParaRPr sz="2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262890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DataFrame</a:t>
            </a:r>
            <a:r>
              <a:rPr dirty="0" sz="3200" spc="-25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(2)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14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375" y="652272"/>
            <a:ext cx="5591555" cy="107152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62890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75">
                <a:solidFill>
                  <a:srgbClr val="2B85AD"/>
                </a:solidFill>
              </a:rPr>
              <a:t>DataFrame</a:t>
            </a:r>
            <a:r>
              <a:rPr dirty="0" sz="3200" spc="-25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(3)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15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4900" y="1139162"/>
            <a:ext cx="6594861" cy="54421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6939" y="1061085"/>
            <a:ext cx="3641090" cy="39166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Mỗi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bản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(hàng)</a:t>
            </a:r>
            <a:r>
              <a:rPr dirty="0" sz="2200" spc="-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 1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55"/>
              </a:spcBef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đối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tượng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300" spc="-95" i="1">
                <a:solidFill>
                  <a:srgbClr val="373737"/>
                </a:solidFill>
                <a:latin typeface="Segoe UI Semibold"/>
                <a:cs typeface="Segoe UI Semibold"/>
              </a:rPr>
              <a:t>Row</a:t>
            </a:r>
            <a:endParaRPr sz="23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>
              <a:latin typeface="Segoe UI Semibold"/>
              <a:cs typeface="Segoe UI Semibold"/>
            </a:endParaRPr>
          </a:p>
          <a:p>
            <a:pPr marL="355600" marR="243840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Dữ liệu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được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chia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thành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partitions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Mỗi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partition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chứa 1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phần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155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-4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partitions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phân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tán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155"/>
              </a:spcBef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cụm,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tương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tự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RDD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3258" y="916939"/>
            <a:ext cx="567055" cy="4210685"/>
          </a:xfrm>
          <a:prstGeom prst="rect">
            <a:avLst/>
          </a:prstGeom>
        </p:spPr>
        <p:txBody>
          <a:bodyPr wrap="square" lIns="0" tIns="457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Catalyst</a:t>
            </a:r>
            <a:r>
              <a:rPr dirty="0" sz="3200" spc="-25" b="1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 spc="-5" b="1">
                <a:solidFill>
                  <a:srgbClr val="2B85AD"/>
                </a:solidFill>
                <a:latin typeface="Segoe UI"/>
                <a:cs typeface="Segoe UI"/>
              </a:rPr>
              <a:t>Optimizer</a:t>
            </a:r>
            <a:r>
              <a:rPr dirty="0" sz="3200" spc="-25" b="1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(1)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16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3396" y="1315211"/>
            <a:ext cx="4480559" cy="87812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39928"/>
            <a:ext cx="421068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2B85AD"/>
                </a:solidFill>
                <a:latin typeface="Segoe UI"/>
                <a:cs typeface="Segoe UI"/>
              </a:rPr>
              <a:t>Catalyst</a:t>
            </a:r>
            <a:r>
              <a:rPr dirty="0" sz="3200" spc="-25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 spc="-5">
                <a:solidFill>
                  <a:srgbClr val="2B85AD"/>
                </a:solidFill>
                <a:latin typeface="Segoe UI"/>
                <a:cs typeface="Segoe UI"/>
              </a:rPr>
              <a:t>Optimizer</a:t>
            </a:r>
            <a:r>
              <a:rPr dirty="0" sz="3200" spc="-25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>
                <a:solidFill>
                  <a:srgbClr val="2B85AD"/>
                </a:solidFill>
                <a:latin typeface="Segoe UI"/>
                <a:cs typeface="Segoe UI"/>
              </a:rPr>
              <a:t>(2)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17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5395" y="1067978"/>
            <a:ext cx="3678404" cy="28868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6939" y="1210716"/>
            <a:ext cx="6624955" cy="144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3535">
              <a:lnSpc>
                <a:spcPct val="1061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Giả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sử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t2 cũng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Segoe UI Semibold"/>
                <a:cs typeface="Segoe UI Semibold"/>
              </a:rPr>
              <a:t>1</a:t>
            </a:r>
            <a:r>
              <a:rPr dirty="0" sz="2200" spc="-10">
                <a:solidFill>
                  <a:srgbClr val="FF0000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FF0000"/>
                </a:solidFill>
                <a:latin typeface="Segoe UI Semibold"/>
                <a:cs typeface="Segoe UI Semibold"/>
              </a:rPr>
              <a:t>tỷ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nhưng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chỉ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có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100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thỏa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mãn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điều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kiện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t2.id&gt;50*1000. Lẽ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nào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vẫn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phải join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full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sau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đó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lại lọc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900k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kết quả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không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thỏa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mãn?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3258" y="916939"/>
            <a:ext cx="567055" cy="4210685"/>
          </a:xfrm>
          <a:prstGeom prst="rect">
            <a:avLst/>
          </a:prstGeom>
        </p:spPr>
        <p:txBody>
          <a:bodyPr wrap="square" lIns="0" tIns="457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Catalyst</a:t>
            </a:r>
            <a:r>
              <a:rPr dirty="0" sz="3200" spc="-25" b="1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 spc="-5" b="1">
                <a:solidFill>
                  <a:srgbClr val="2B85AD"/>
                </a:solidFill>
                <a:latin typeface="Segoe UI"/>
                <a:cs typeface="Segoe UI"/>
              </a:rPr>
              <a:t>Optimizer</a:t>
            </a:r>
            <a:r>
              <a:rPr dirty="0" sz="3200" spc="-25" b="1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(3)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18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59" y="1194816"/>
            <a:ext cx="5324855" cy="98023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3258" y="916939"/>
            <a:ext cx="567055" cy="4210685"/>
          </a:xfrm>
          <a:prstGeom prst="rect">
            <a:avLst/>
          </a:prstGeom>
        </p:spPr>
        <p:txBody>
          <a:bodyPr wrap="square" lIns="0" tIns="457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Catalyst</a:t>
            </a:r>
            <a:r>
              <a:rPr dirty="0" sz="3200" spc="-25" b="1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 spc="-5" b="1">
                <a:solidFill>
                  <a:srgbClr val="2B85AD"/>
                </a:solidFill>
                <a:latin typeface="Segoe UI"/>
                <a:cs typeface="Segoe UI"/>
              </a:rPr>
              <a:t>Optimizer</a:t>
            </a:r>
            <a:r>
              <a:rPr dirty="0" sz="3200" spc="-25" b="1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(4)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19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451" y="542544"/>
            <a:ext cx="4126991" cy="1066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48897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89311" y="1080008"/>
            <a:ext cx="1123315" cy="431990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1.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Spa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SQL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28978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4838" y="3217164"/>
              <a:ext cx="1009650" cy="12352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4838" y="3854196"/>
              <a:ext cx="1009650" cy="22684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189311" y="1080008"/>
            <a:ext cx="1123315" cy="474281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3.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ta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Tahoma"/>
                <a:cs typeface="Tahoma"/>
              </a:rPr>
              <a:t>&gt;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dirty="0" sz="3600" spc="-2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Dat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3258" y="916939"/>
            <a:ext cx="567055" cy="2179320"/>
          </a:xfrm>
          <a:prstGeom prst="rect">
            <a:avLst/>
          </a:prstGeom>
        </p:spPr>
        <p:txBody>
          <a:bodyPr wrap="square" lIns="0" tIns="457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DataSet</a:t>
            </a:r>
            <a:r>
              <a:rPr dirty="0" sz="3200" spc="-80" b="1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(1)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21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0055" y="1219200"/>
            <a:ext cx="4267200" cy="95722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3258" y="916939"/>
            <a:ext cx="567055" cy="2179320"/>
          </a:xfrm>
          <a:prstGeom prst="rect">
            <a:avLst/>
          </a:prstGeom>
        </p:spPr>
        <p:txBody>
          <a:bodyPr wrap="square" lIns="0" tIns="4572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DataSet</a:t>
            </a:r>
            <a:r>
              <a:rPr dirty="0" sz="3200" spc="-80" b="1">
                <a:solidFill>
                  <a:srgbClr val="2B85AD"/>
                </a:solidFill>
                <a:latin typeface="Segoe UI"/>
                <a:cs typeface="Segoe UI"/>
              </a:rPr>
              <a:t> </a:t>
            </a:r>
            <a:r>
              <a:rPr dirty="0" sz="3200" b="1">
                <a:solidFill>
                  <a:srgbClr val="2B85AD"/>
                </a:solidFill>
                <a:latin typeface="Segoe UI"/>
                <a:cs typeface="Segoe UI"/>
              </a:rPr>
              <a:t>(1)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22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6483" y="1103375"/>
            <a:ext cx="3790188" cy="96484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149083" cy="68579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94347" y="952500"/>
            <a:ext cx="4948555" cy="4953000"/>
          </a:xfrm>
          <a:prstGeom prst="rect">
            <a:avLst/>
          </a:prstGeom>
          <a:solidFill>
            <a:srgbClr val="1891A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Times New Roman"/>
              <a:cs typeface="Times New Roman"/>
            </a:endParaRPr>
          </a:p>
          <a:p>
            <a:pPr algn="ctr" marL="1905">
              <a:lnSpc>
                <a:spcPct val="100000"/>
              </a:lnSpc>
            </a:pPr>
            <a:r>
              <a:rPr dirty="0" sz="2800" spc="30" b="1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dirty="0" sz="2800" spc="35" b="1">
                <a:solidFill>
                  <a:srgbClr val="FFFFFF"/>
                </a:solidFill>
                <a:latin typeface="Tahoma"/>
                <a:cs typeface="Tahoma"/>
              </a:rPr>
              <a:t>Ả</a:t>
            </a:r>
            <a:r>
              <a:rPr dirty="0" sz="2800" spc="12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1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ahoma"/>
                <a:cs typeface="Tahoma"/>
              </a:rPr>
              <a:t>LUẬN</a:t>
            </a:r>
            <a:endParaRPr sz="2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50">
              <a:latin typeface="Tahoma"/>
              <a:cs typeface="Tahoma"/>
            </a:endParaRPr>
          </a:p>
          <a:p>
            <a:pPr marL="617855" indent="-343535">
              <a:lnSpc>
                <a:spcPct val="100000"/>
              </a:lnSpc>
              <a:buChar char="-"/>
              <a:tabLst>
                <a:tab pos="617220" algn="l"/>
                <a:tab pos="617855" algn="l"/>
              </a:tabLst>
            </a:pPr>
            <a:r>
              <a:rPr dirty="0" sz="2000" spc="35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hệ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CSDL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tại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ahoma"/>
                <a:cs typeface="Tahoma"/>
              </a:rPr>
              <a:t>đơn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ahoma"/>
                <a:cs typeface="Tahoma"/>
              </a:rPr>
              <a:t>vị.</a:t>
            </a:r>
            <a:endParaRPr sz="2000">
              <a:latin typeface="Tahoma"/>
              <a:cs typeface="Tahoma"/>
            </a:endParaRPr>
          </a:p>
          <a:p>
            <a:pPr marL="617855" indent="-343535">
              <a:lnSpc>
                <a:spcPct val="100000"/>
              </a:lnSpc>
              <a:spcBef>
                <a:spcPts val="1205"/>
              </a:spcBef>
              <a:buChar char="-"/>
              <a:tabLst>
                <a:tab pos="617220" algn="l"/>
                <a:tab pos="617855" algn="l"/>
              </a:tabLst>
            </a:pPr>
            <a:r>
              <a:rPr dirty="0" sz="2000" spc="114">
                <a:solidFill>
                  <a:srgbClr val="FFFFFF"/>
                </a:solidFill>
                <a:latin typeface="Tahoma"/>
                <a:cs typeface="Tahoma"/>
              </a:rPr>
              <a:t>Mục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đích</a:t>
            </a:r>
            <a:r>
              <a:rPr dirty="0" sz="20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sử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ahoma"/>
                <a:cs typeface="Tahoma"/>
              </a:rPr>
              <a:t>dụng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của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từng</a:t>
            </a:r>
            <a:r>
              <a:rPr dirty="0" sz="20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ahoma"/>
                <a:cs typeface="Tahoma"/>
              </a:rPr>
              <a:t>loại,</a:t>
            </a:r>
            <a:r>
              <a:rPr dirty="0" sz="20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tại</a:t>
            </a:r>
            <a:endParaRPr sz="2000">
              <a:latin typeface="Tahoma"/>
              <a:cs typeface="Tahoma"/>
            </a:endParaRPr>
          </a:p>
          <a:p>
            <a:pPr marL="617220">
              <a:lnSpc>
                <a:spcPct val="100000"/>
              </a:lnSpc>
              <a:spcBef>
                <a:spcPts val="1200"/>
              </a:spcBef>
            </a:pP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sao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lại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ahoma"/>
                <a:cs typeface="Tahoma"/>
              </a:rPr>
              <a:t>dùng</a:t>
            </a:r>
            <a:r>
              <a:rPr dirty="0" sz="20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ahoma"/>
                <a:cs typeface="Tahoma"/>
              </a:rPr>
              <a:t>CSDL</a:t>
            </a:r>
            <a:r>
              <a:rPr dirty="0" sz="20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Tahoma"/>
                <a:cs typeface="Tahoma"/>
              </a:rPr>
              <a:t>đó.</a:t>
            </a:r>
            <a:endParaRPr sz="2000">
              <a:latin typeface="Tahoma"/>
              <a:cs typeface="Tahoma"/>
            </a:endParaRPr>
          </a:p>
          <a:p>
            <a:pPr marL="617855" indent="-343535">
              <a:lnSpc>
                <a:spcPct val="100000"/>
              </a:lnSpc>
              <a:spcBef>
                <a:spcPts val="1200"/>
              </a:spcBef>
              <a:buChar char="-"/>
              <a:tabLst>
                <a:tab pos="617220" algn="l"/>
                <a:tab pos="617855" algn="l"/>
              </a:tabLst>
            </a:pPr>
            <a:r>
              <a:rPr dirty="0" sz="2000" spc="30">
                <a:solidFill>
                  <a:srgbClr val="FFFFFF"/>
                </a:solidFill>
                <a:latin typeface="Tahoma"/>
                <a:cs typeface="Tahoma"/>
              </a:rPr>
              <a:t>Khả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ahoma"/>
                <a:cs typeface="Tahoma"/>
              </a:rPr>
              <a:t>năng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đáp</a:t>
            </a:r>
            <a:r>
              <a:rPr dirty="0" sz="20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ứng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ahoma"/>
                <a:cs typeface="Tahoma"/>
              </a:rPr>
              <a:t>nh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cầ</a:t>
            </a:r>
            <a:r>
              <a:rPr dirty="0" sz="2000" spc="-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617855" indent="-343535">
              <a:lnSpc>
                <a:spcPct val="100000"/>
              </a:lnSpc>
              <a:spcBef>
                <a:spcPts val="1200"/>
              </a:spcBef>
              <a:buChar char="-"/>
              <a:tabLst>
                <a:tab pos="617220" algn="l"/>
                <a:tab pos="617855" algn="l"/>
              </a:tabLst>
            </a:pPr>
            <a:r>
              <a:rPr dirty="0" sz="2000" spc="40">
                <a:solidFill>
                  <a:srgbClr val="FFFFFF"/>
                </a:solidFill>
                <a:latin typeface="Tahoma"/>
                <a:cs typeface="Tahoma"/>
              </a:rPr>
              <a:t>Các</a:t>
            </a:r>
            <a:r>
              <a:rPr dirty="0" sz="20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bất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cập</a:t>
            </a:r>
            <a:r>
              <a:rPr dirty="0" sz="20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trong</a:t>
            </a:r>
            <a:r>
              <a:rPr dirty="0" sz="20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000" spc="15">
                <a:solidFill>
                  <a:srgbClr val="FFFFFF"/>
                </a:solidFill>
                <a:latin typeface="Tahoma"/>
                <a:cs typeface="Tahoma"/>
              </a:rPr>
              <a:t>ử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ahoma"/>
                <a:cs typeface="Tahoma"/>
              </a:rPr>
              <a:t>dụng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  <a:p>
            <a:pPr marL="617855" indent="-343535">
              <a:lnSpc>
                <a:spcPct val="100000"/>
              </a:lnSpc>
              <a:spcBef>
                <a:spcPts val="1200"/>
              </a:spcBef>
              <a:buChar char="-"/>
              <a:tabLst>
                <a:tab pos="617220" algn="l"/>
                <a:tab pos="617855" algn="l"/>
              </a:tabLst>
            </a:pPr>
            <a:r>
              <a:rPr dirty="0" sz="2000" spc="12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000" spc="114">
                <a:solidFill>
                  <a:srgbClr val="FFFFFF"/>
                </a:solidFill>
                <a:latin typeface="Tahoma"/>
                <a:cs typeface="Tahoma"/>
              </a:rPr>
              <a:t>ư</a:t>
            </a:r>
            <a:r>
              <a:rPr dirty="0" sz="2000" spc="10">
                <a:solidFill>
                  <a:srgbClr val="FFFFFF"/>
                </a:solidFill>
                <a:latin typeface="Tahoma"/>
                <a:cs typeface="Tahoma"/>
              </a:rPr>
              <a:t>ớng</a:t>
            </a:r>
            <a:r>
              <a:rPr dirty="0" sz="20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ahoma"/>
                <a:cs typeface="Tahoma"/>
              </a:rPr>
              <a:t>giải</a:t>
            </a:r>
            <a:r>
              <a:rPr dirty="0" sz="20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ahoma"/>
                <a:cs typeface="Tahoma"/>
              </a:rPr>
              <a:t>quyết</a:t>
            </a:r>
            <a:r>
              <a:rPr dirty="0" sz="2000" spc="-13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423900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189311" y="1080008"/>
            <a:ext cx="1123315" cy="3669029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4.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Spa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File</a:t>
            </a:r>
            <a:r>
              <a:rPr dirty="0" sz="3600" spc="-2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spc="-1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2038985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Fi</a:t>
            </a:r>
            <a:r>
              <a:rPr dirty="0" sz="3200" spc="-15" b="1">
                <a:solidFill>
                  <a:srgbClr val="2B85AD"/>
                </a:solidFill>
                <a:latin typeface="Tahoma"/>
                <a:cs typeface="Tahoma"/>
              </a:rPr>
              <a:t>l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</a:t>
            </a:r>
            <a:r>
              <a:rPr dirty="0" sz="3200" spc="-20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5" b="1">
                <a:solidFill>
                  <a:srgbClr val="2B85AD"/>
                </a:solidFill>
                <a:latin typeface="Tahoma"/>
                <a:cs typeface="Tahoma"/>
              </a:rPr>
              <a:t>f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ormat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25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8091" y="352043"/>
            <a:ext cx="4064508" cy="112943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257810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Example</a:t>
            </a:r>
            <a:r>
              <a:rPr dirty="0" sz="3200" spc="-21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Data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26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548" y="0"/>
            <a:ext cx="5020055" cy="116768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179832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Row</a:t>
            </a:r>
            <a:r>
              <a:rPr dirty="0" sz="3200" spc="-22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wise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27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339" y="469391"/>
            <a:ext cx="4597908" cy="1099565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238379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Colu</a:t>
            </a:r>
            <a:r>
              <a:rPr dirty="0" sz="3200" spc="-10" b="1">
                <a:solidFill>
                  <a:srgbClr val="2B85AD"/>
                </a:solidFill>
                <a:latin typeface="Tahoma"/>
                <a:cs typeface="Tahoma"/>
              </a:rPr>
              <a:t>m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n</a:t>
            </a:r>
            <a:r>
              <a:rPr dirty="0" sz="3200" spc="-19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wise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28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308" y="365759"/>
            <a:ext cx="4509515" cy="107152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129286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Hybrid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29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768" y="606551"/>
            <a:ext cx="4335779" cy="103388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50126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(1)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16939" y="3864990"/>
            <a:ext cx="9341485" cy="1785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thành phần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bộ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thư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viện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Apache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Hỗ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trợ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thao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tác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trên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sử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dụng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SQL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Cung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cấp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API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hoặc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thể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query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trực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tiếp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thông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300" spc="-65" i="1">
                <a:solidFill>
                  <a:srgbClr val="373737"/>
                </a:solidFill>
                <a:latin typeface="Segoe UI Semibold"/>
                <a:cs typeface="Segoe UI Semibold"/>
              </a:rPr>
              <a:t>SQL</a:t>
            </a:r>
            <a:r>
              <a:rPr dirty="0" sz="2300" spc="-30" i="1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300" spc="-50" i="1">
                <a:solidFill>
                  <a:srgbClr val="373737"/>
                </a:solidFill>
                <a:latin typeface="Segoe UI Semibold"/>
                <a:cs typeface="Segoe UI Semibold"/>
              </a:rPr>
              <a:t>Query</a:t>
            </a:r>
            <a:endParaRPr sz="23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1087" y="1467542"/>
            <a:ext cx="9858016" cy="18948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129286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Hybrid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30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951" y="309372"/>
            <a:ext cx="4689347" cy="113248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808355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CSV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31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768" y="493776"/>
            <a:ext cx="5314188" cy="109164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1492885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Parquet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32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867" y="731519"/>
            <a:ext cx="4782312" cy="106817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350596"/>
            <a:ext cx="3307079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25" b="1">
                <a:solidFill>
                  <a:srgbClr val="2B85AD"/>
                </a:solidFill>
                <a:latin typeface="Tahoma"/>
                <a:cs typeface="Tahoma"/>
              </a:rPr>
              <a:t>Per</a:t>
            </a:r>
            <a:r>
              <a:rPr dirty="0" sz="3200" spc="-80" b="1">
                <a:solidFill>
                  <a:srgbClr val="2B85AD"/>
                </a:solidFill>
                <a:latin typeface="Tahoma"/>
                <a:cs typeface="Tahoma"/>
              </a:rPr>
              <a:t>f</a:t>
            </a:r>
            <a:r>
              <a:rPr dirty="0" sz="3200" spc="-200" b="1">
                <a:solidFill>
                  <a:srgbClr val="2B85AD"/>
                </a:solidFill>
                <a:latin typeface="Tahoma"/>
                <a:cs typeface="Tahoma"/>
              </a:rPr>
              <a:t>ormance</a:t>
            </a:r>
            <a:r>
              <a:rPr dirty="0" sz="3200" spc="-21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-125" b="1">
                <a:solidFill>
                  <a:srgbClr val="2B85AD"/>
                </a:solidFill>
                <a:latin typeface="Tahoma"/>
                <a:cs typeface="Tahoma"/>
              </a:rPr>
              <a:t>Test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124458"/>
            <a:ext cx="53619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5">
                <a:solidFill>
                  <a:srgbClr val="F33A47"/>
                </a:solidFill>
                <a:uFill>
                  <a:solidFill>
                    <a:srgbClr val="F33A47"/>
                  </a:solidFill>
                </a:uFill>
                <a:latin typeface="Tahoma"/>
                <a:cs typeface="Tahoma"/>
                <a:hlinkClick r:id="rId3"/>
              </a:rPr>
              <a:t>https://luminousmen.com/post/big-data-file-formats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176" y="6484620"/>
              <a:ext cx="231648" cy="2301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244" y="2404872"/>
              <a:ext cx="1088897" cy="1009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244" y="2953511"/>
              <a:ext cx="10048494" cy="10096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80008" y="2540000"/>
            <a:ext cx="947737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5.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spc="-80" b="1">
                <a:solidFill>
                  <a:srgbClr val="FFFFFF"/>
                </a:solidFill>
                <a:latin typeface="Tahoma"/>
                <a:cs typeface="Tahoma"/>
              </a:rPr>
              <a:t>Đ</a:t>
            </a:r>
            <a:r>
              <a:rPr dirty="0" sz="3600" spc="-80" b="1">
                <a:solidFill>
                  <a:srgbClr val="FFFFFF"/>
                </a:solidFill>
                <a:latin typeface="Tahoma"/>
                <a:cs typeface="Tahoma"/>
              </a:rPr>
              <a:t>ọ</a:t>
            </a:r>
            <a:r>
              <a:rPr dirty="0" sz="3600" spc="-15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3600" spc="-2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240" b="1">
                <a:solidFill>
                  <a:srgbClr val="FFFFFF"/>
                </a:solidFill>
                <a:latin typeface="Tahoma"/>
                <a:cs typeface="Tahoma"/>
              </a:rPr>
              <a:t>ghi</a:t>
            </a:r>
            <a:r>
              <a:rPr dirty="0" sz="3600" spc="-2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165" b="1">
                <a:solidFill>
                  <a:srgbClr val="FFFFFF"/>
                </a:solidFill>
                <a:latin typeface="Tahoma"/>
                <a:cs typeface="Tahoma"/>
              </a:rPr>
              <a:t>dữ</a:t>
            </a:r>
            <a:r>
              <a:rPr dirty="0" sz="3600" spc="-2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185" b="1">
                <a:solidFill>
                  <a:srgbClr val="FFFFFF"/>
                </a:solidFill>
                <a:latin typeface="Tahoma"/>
                <a:cs typeface="Tahoma"/>
              </a:rPr>
              <a:t>liệu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75" b="1">
                <a:solidFill>
                  <a:srgbClr val="FFFFFF"/>
                </a:solidFill>
                <a:latin typeface="Tahoma"/>
                <a:cs typeface="Tahoma"/>
              </a:rPr>
              <a:t>với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170" b="1">
                <a:solidFill>
                  <a:srgbClr val="FFFFFF"/>
                </a:solidFill>
                <a:latin typeface="Tahoma"/>
                <a:cs typeface="Tahoma"/>
              </a:rPr>
              <a:t>Dat</a:t>
            </a:r>
            <a:r>
              <a:rPr dirty="0" sz="3600" spc="-19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600" spc="-170" b="1">
                <a:solidFill>
                  <a:srgbClr val="FFFFFF"/>
                </a:solidFill>
                <a:latin typeface="Tahoma"/>
                <a:cs typeface="Tahoma"/>
              </a:rPr>
              <a:t>Fr</a:t>
            </a:r>
            <a:r>
              <a:rPr dirty="0" sz="3600" spc="-22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600" spc="-270" b="1">
                <a:solidFill>
                  <a:srgbClr val="FFFFFF"/>
                </a:solidFill>
                <a:latin typeface="Tahoma"/>
                <a:cs typeface="Tahoma"/>
              </a:rPr>
              <a:t>meRe</a:t>
            </a:r>
            <a:r>
              <a:rPr dirty="0" sz="3600" spc="-24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600" spc="-21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3600" spc="-17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600" spc="-355" b="1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114" b="1">
                <a:solidFill>
                  <a:srgbClr val="FFFFFF"/>
                </a:solidFill>
                <a:latin typeface="Tahoma"/>
                <a:cs typeface="Tahoma"/>
              </a:rPr>
              <a:t>Writer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38201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85">
                <a:solidFill>
                  <a:srgbClr val="2B85AD"/>
                </a:solidFill>
              </a:rPr>
              <a:t>DataFrameReader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16939" y="1090066"/>
            <a:ext cx="2761615" cy="3937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3535">
              <a:lnSpc>
                <a:spcPct val="1061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Bắt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đầu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làm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việc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 Spark SQL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sẽ là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tạo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DataFrame,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DataSet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121920" indent="-343535">
              <a:lnSpc>
                <a:spcPct val="106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 sẵn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đối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tượng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DataFrameReader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hỗ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trợ tạo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DF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từ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nhiều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nguồn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khác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nhau.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35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0791" y="1235963"/>
            <a:ext cx="7239000" cy="48265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303904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50">
                <a:solidFill>
                  <a:srgbClr val="2B85AD"/>
                </a:solidFill>
              </a:rPr>
              <a:t>DataFrameWr</a:t>
            </a:r>
            <a:r>
              <a:rPr dirty="0" sz="3200" spc="-85">
                <a:solidFill>
                  <a:srgbClr val="2B85AD"/>
                </a:solidFill>
              </a:rPr>
              <a:t>i</a:t>
            </a:r>
            <a:r>
              <a:rPr dirty="0" sz="3200" spc="-145">
                <a:solidFill>
                  <a:srgbClr val="2B85AD"/>
                </a:solidFill>
              </a:rPr>
              <a:t>ter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16939" y="1090066"/>
            <a:ext cx="2623185" cy="2515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69850" indent="-343535">
              <a:lnSpc>
                <a:spcPct val="1061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 dữ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 của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DataFrame</a:t>
            </a:r>
            <a:r>
              <a:rPr dirty="0" sz="2200" spc="-3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ra</a:t>
            </a:r>
            <a:r>
              <a:rPr dirty="0" sz="2200" spc="-3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hệ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thống lưu trữ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bên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ngoài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5080" indent="-343535">
              <a:lnSpc>
                <a:spcPct val="106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Hỗ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trợ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nhiều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định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dạng.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36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0791" y="1235963"/>
            <a:ext cx="7239000" cy="482650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303904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50">
                <a:solidFill>
                  <a:srgbClr val="2B85AD"/>
                </a:solidFill>
              </a:rPr>
              <a:t>DataFrameWr</a:t>
            </a:r>
            <a:r>
              <a:rPr dirty="0" sz="3200" spc="-85">
                <a:solidFill>
                  <a:srgbClr val="2B85AD"/>
                </a:solidFill>
              </a:rPr>
              <a:t>i</a:t>
            </a:r>
            <a:r>
              <a:rPr dirty="0" sz="3200" spc="-145">
                <a:solidFill>
                  <a:srgbClr val="2B85AD"/>
                </a:solidFill>
              </a:rPr>
              <a:t>ter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090066"/>
            <a:ext cx="2623185" cy="2515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69850" indent="-343535">
              <a:lnSpc>
                <a:spcPct val="1061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 dữ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 của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DataFrame</a:t>
            </a:r>
            <a:r>
              <a:rPr dirty="0" sz="2200" spc="-3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ra</a:t>
            </a:r>
            <a:r>
              <a:rPr dirty="0" sz="2200" spc="-3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hệ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thống lưu trữ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bên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ngoài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5080" indent="-343535">
              <a:lnSpc>
                <a:spcPct val="106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Hỗ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trợ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nhiều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định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dạng.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0791" y="1235963"/>
            <a:ext cx="7239000" cy="482650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2677" y="11788393"/>
            <a:ext cx="2738755" cy="251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8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 spc="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" y="0"/>
              <a:ext cx="6857997" cy="1219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3425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89311" y="1080008"/>
            <a:ext cx="1123315" cy="2854960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5.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Joins</a:t>
            </a:r>
            <a:r>
              <a:rPr dirty="0" sz="3600" spc="-2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3600" spc="-2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Spark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96266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75">
                <a:solidFill>
                  <a:srgbClr val="2B85AD"/>
                </a:solidFill>
              </a:rPr>
              <a:t>Joins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39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090066"/>
            <a:ext cx="10023475" cy="251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5900"/>
              </a:lnSpc>
              <a:spcBef>
                <a:spcPts val="10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SQL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Join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việc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kết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hợp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giữa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hay</a:t>
            </a:r>
            <a:r>
              <a:rPr dirty="0" sz="2200" spc="-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nhiều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(hoặc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tập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liệu)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để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đưa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ra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tập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kết quả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khác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dựa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vào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1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tiêu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chí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nào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đó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94615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Tiêu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chí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để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join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thông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thường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biểu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thức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logic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để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match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giữa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hoặc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tập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dữ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(join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expression).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tính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toán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rất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nặng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và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phức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tạp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49936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20">
                <a:solidFill>
                  <a:srgbClr val="2B85AD"/>
                </a:solidFill>
              </a:rPr>
              <a:t> </a:t>
            </a: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565">
                <a:solidFill>
                  <a:srgbClr val="2B85AD"/>
                </a:solidFill>
              </a:rPr>
              <a:t>(</a:t>
            </a:r>
            <a:r>
              <a:rPr dirty="0" sz="3200" spc="-365">
                <a:solidFill>
                  <a:srgbClr val="2B85AD"/>
                </a:solidFill>
              </a:rPr>
              <a:t>2)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2316" y="1150111"/>
            <a:ext cx="671385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 module</a:t>
            </a:r>
            <a:r>
              <a:rPr dirty="0" sz="2200" spc="3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5">
                <a:solidFill>
                  <a:srgbClr val="373737"/>
                </a:solidFill>
                <a:latin typeface="Segoe UI Semibold"/>
                <a:cs typeface="Segoe UI Semibold"/>
              </a:rPr>
              <a:t>"sôi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động"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nhất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toàn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bộ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thư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viện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896" y="1700783"/>
            <a:ext cx="10280904" cy="479145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04482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40">
                <a:solidFill>
                  <a:srgbClr val="2B85AD"/>
                </a:solidFill>
              </a:rPr>
              <a:t>Các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155">
                <a:solidFill>
                  <a:srgbClr val="2B85AD"/>
                </a:solidFill>
              </a:rPr>
              <a:t>loại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175">
                <a:solidFill>
                  <a:srgbClr val="2B85AD"/>
                </a:solidFill>
              </a:rPr>
              <a:t>Joins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(1)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40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110487"/>
            <a:ext cx="9782175" cy="46285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Inner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(default):Trả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về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kết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quả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2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cột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nếu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biểu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thức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expression</a:t>
            </a:r>
            <a:r>
              <a:rPr dirty="0" sz="2200" spc="3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true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Left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outer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join: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65">
                <a:solidFill>
                  <a:srgbClr val="373737"/>
                </a:solidFill>
                <a:latin typeface="Segoe UI Semibold"/>
                <a:cs typeface="Segoe UI Semibold"/>
              </a:rPr>
              <a:t>Trả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về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kết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quả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bên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trái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kể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cả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biểu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thức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expression</a:t>
            </a:r>
            <a:r>
              <a:rPr dirty="0" sz="2200" spc="3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false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Right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outer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join: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Ngược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Left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Outer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join: </a:t>
            </a:r>
            <a:r>
              <a:rPr dirty="0" sz="2200" spc="-65">
                <a:solidFill>
                  <a:srgbClr val="373737"/>
                </a:solidFill>
                <a:latin typeface="Segoe UI Semibold"/>
                <a:cs typeface="Segoe UI Semibold"/>
              </a:rPr>
              <a:t>Trả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về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kết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quả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2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bên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Left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anti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join: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65">
                <a:solidFill>
                  <a:srgbClr val="373737"/>
                </a:solidFill>
                <a:latin typeface="Segoe UI Semibold"/>
                <a:cs typeface="Segoe UI Semibold"/>
              </a:rPr>
              <a:t>Trả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về kết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quả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bên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trái khi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join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expression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false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Left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semi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join: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65">
                <a:solidFill>
                  <a:srgbClr val="373737"/>
                </a:solidFill>
                <a:latin typeface="Segoe UI Semibold"/>
                <a:cs typeface="Segoe UI Semibold"/>
              </a:rPr>
              <a:t>Trả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về kết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quả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bên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trái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khi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join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expression</a:t>
            </a:r>
            <a:r>
              <a:rPr dirty="0" sz="2200" spc="3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true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Cross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(aka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Cartesian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):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Join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kiểu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tích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đề-các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3044825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Các</a:t>
            </a:r>
            <a:r>
              <a:rPr dirty="0" sz="3200" spc="-21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loại</a:t>
            </a:r>
            <a:r>
              <a:rPr dirty="0" sz="3200" spc="-21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Joins</a:t>
            </a:r>
            <a:r>
              <a:rPr dirty="0" sz="3200" spc="-21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(2)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41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59" y="2267711"/>
            <a:ext cx="5414771" cy="765657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3288029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Broadcast</a:t>
            </a:r>
            <a:r>
              <a:rPr dirty="0" sz="3200" spc="-229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Join</a:t>
            </a:r>
            <a:r>
              <a:rPr dirty="0" sz="3200" spc="-21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(1)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42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59" y="1383791"/>
            <a:ext cx="5291328" cy="94244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288029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65">
                <a:solidFill>
                  <a:srgbClr val="2B85AD"/>
                </a:solidFill>
              </a:rPr>
              <a:t>Broadcast</a:t>
            </a:r>
            <a:r>
              <a:rPr dirty="0" sz="3200" spc="-229">
                <a:solidFill>
                  <a:srgbClr val="2B85AD"/>
                </a:solidFill>
              </a:rPr>
              <a:t> </a:t>
            </a:r>
            <a:r>
              <a:rPr dirty="0" sz="3200" spc="-165">
                <a:solidFill>
                  <a:srgbClr val="2B85AD"/>
                </a:solidFill>
              </a:rPr>
              <a:t>Join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(1)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43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16852" y="1187196"/>
            <a:ext cx="4322063" cy="24246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6939" y="1110487"/>
            <a:ext cx="5647055" cy="2489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Thường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tốc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độ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nhanh.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5080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Phù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hợp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việc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 bảng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to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với 1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bảng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nhỏ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hơn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Cấu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hình</a:t>
            </a:r>
            <a:r>
              <a:rPr dirty="0" sz="2200" spc="-4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ngưỡng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"nhỏ":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359"/>
              </a:spcBef>
            </a:pPr>
            <a:r>
              <a:rPr dirty="0" sz="2000" spc="-5">
                <a:solidFill>
                  <a:srgbClr val="FF0000"/>
                </a:solidFill>
                <a:latin typeface="Consolas"/>
                <a:cs typeface="Consolas"/>
              </a:rPr>
              <a:t>spark.sql.autoBroadcastJoinThreshold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133921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60">
                <a:solidFill>
                  <a:srgbClr val="2B85AD"/>
                </a:solidFill>
              </a:rPr>
              <a:t>Shuffle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44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090066"/>
            <a:ext cx="10019030" cy="735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5900"/>
              </a:lnSpc>
              <a:spcBef>
                <a:spcPts val="10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Các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executor</a:t>
            </a:r>
            <a:r>
              <a:rPr dirty="0" sz="2200" spc="3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khi muốn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trao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đổi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liệu,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chúng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phải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gửi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cho nhau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qua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mạng,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quá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trình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đó gọi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là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Shuffle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5772" y="2045207"/>
            <a:ext cx="8220456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3221355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Shuffle</a:t>
            </a:r>
            <a:r>
              <a:rPr dirty="0" sz="3200" spc="-20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Hash</a:t>
            </a:r>
            <a:r>
              <a:rPr dirty="0" sz="3200" spc="-20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-15" b="1">
                <a:solidFill>
                  <a:srgbClr val="2B85AD"/>
                </a:solidFill>
                <a:latin typeface="Tahoma"/>
                <a:cs typeface="Tahoma"/>
              </a:rPr>
              <a:t>J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oin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45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59" y="1386839"/>
            <a:ext cx="5286755" cy="941831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322135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60">
                <a:solidFill>
                  <a:srgbClr val="2B85AD"/>
                </a:solidFill>
              </a:rPr>
              <a:t>Shuffle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65">
                <a:solidFill>
                  <a:srgbClr val="2B85AD"/>
                </a:solidFill>
              </a:rPr>
              <a:t>Hash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225">
                <a:solidFill>
                  <a:srgbClr val="2B85AD"/>
                </a:solidFill>
              </a:rPr>
              <a:t>J</a:t>
            </a:r>
            <a:r>
              <a:rPr dirty="0" sz="3200" spc="-150">
                <a:solidFill>
                  <a:srgbClr val="2B85AD"/>
                </a:solidFill>
              </a:rPr>
              <a:t>oin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46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0607" y="867155"/>
            <a:ext cx="4203192" cy="23606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6939" y="1090066"/>
            <a:ext cx="5593715" cy="4648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5900"/>
              </a:lnSpc>
              <a:spcBef>
                <a:spcPts val="10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VD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ban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đầu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b="1" i="1">
                <a:solidFill>
                  <a:srgbClr val="373737"/>
                </a:solidFill>
                <a:latin typeface="Consolas"/>
                <a:cs typeface="Consolas"/>
              </a:rPr>
              <a:t>partition0,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1</a:t>
            </a:r>
            <a:r>
              <a:rPr dirty="0" sz="2200" spc="10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chứa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cả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b="1" i="1">
                <a:solidFill>
                  <a:srgbClr val="373737"/>
                </a:solidFill>
                <a:latin typeface="Consolas"/>
                <a:cs typeface="Consolas"/>
              </a:rPr>
              <a:t>key </a:t>
            </a:r>
            <a:r>
              <a:rPr dirty="0" sz="2200" spc="-119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A</a:t>
            </a:r>
            <a:r>
              <a:rPr dirty="0" sz="2200" spc="-60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40">
                <a:solidFill>
                  <a:srgbClr val="373737"/>
                </a:solidFill>
                <a:latin typeface="Segoe UI Semibold"/>
                <a:cs typeface="Segoe UI Semibold"/>
              </a:rPr>
              <a:t>v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à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b="1" i="1">
                <a:solidFill>
                  <a:srgbClr val="373737"/>
                </a:solidFill>
                <a:latin typeface="Consolas"/>
                <a:cs typeface="Consolas"/>
              </a:rPr>
              <a:t>ke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y</a:t>
            </a:r>
            <a:r>
              <a:rPr dirty="0" sz="2200" spc="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B.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B85AD"/>
              </a:buClr>
              <a:buFont typeface="Wingdings"/>
              <a:buChar char=""/>
            </a:pPr>
            <a:endParaRPr sz="2350">
              <a:latin typeface="Consolas"/>
              <a:cs typeface="Consolas"/>
            </a:endParaRPr>
          </a:p>
          <a:p>
            <a:pPr marL="355600" marR="87630" indent="-343535">
              <a:lnSpc>
                <a:spcPct val="1061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Khi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join, Spark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sẽ tạo thành 1 DF trung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gian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mà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ở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đó,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b="1" i="1">
                <a:solidFill>
                  <a:srgbClr val="373737"/>
                </a:solidFill>
                <a:latin typeface="Consolas"/>
                <a:cs typeface="Consolas"/>
              </a:rPr>
              <a:t>partition0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mới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chỉ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chứa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b="1" i="1">
                <a:solidFill>
                  <a:srgbClr val="373737"/>
                </a:solidFill>
                <a:latin typeface="Consolas"/>
                <a:cs typeface="Consolas"/>
              </a:rPr>
              <a:t>ke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y</a:t>
            </a:r>
            <a:r>
              <a:rPr dirty="0" sz="2200" spc="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b="1" i="1">
                <a:solidFill>
                  <a:srgbClr val="373737"/>
                </a:solidFill>
                <a:latin typeface="Consolas"/>
                <a:cs typeface="Consolas"/>
              </a:rPr>
              <a:t>A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,</a:t>
            </a:r>
            <a:r>
              <a:rPr dirty="0" sz="2200" spc="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b="1" i="1">
                <a:solidFill>
                  <a:srgbClr val="373737"/>
                </a:solidFill>
                <a:latin typeface="Consolas"/>
                <a:cs typeface="Consolas"/>
              </a:rPr>
              <a:t>partition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1</a:t>
            </a:r>
            <a:r>
              <a:rPr dirty="0" sz="2200" spc="1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ỉ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chứ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a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key</a:t>
            </a:r>
            <a:r>
              <a:rPr dirty="0" sz="2200" spc="-60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B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350">
              <a:latin typeface="Consolas"/>
              <a:cs typeface="Consolas"/>
            </a:endParaRPr>
          </a:p>
          <a:p>
            <a:pPr marL="355600" marR="460375" indent="-343535">
              <a:lnSpc>
                <a:spcPct val="1061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Quá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trì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n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di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u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yể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t</a:t>
            </a:r>
            <a:r>
              <a:rPr dirty="0" sz="2200" spc="-35">
                <a:solidFill>
                  <a:srgbClr val="373737"/>
                </a:solidFill>
                <a:latin typeface="Segoe UI Semibold"/>
                <a:cs typeface="Segoe UI Semibold"/>
              </a:rPr>
              <a:t>o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àn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bộ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key</a:t>
            </a:r>
            <a:r>
              <a:rPr dirty="0" sz="2200" spc="-59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A</a:t>
            </a:r>
            <a:r>
              <a:rPr dirty="0" sz="2200" spc="-60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từ 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partition0</a:t>
            </a:r>
            <a:r>
              <a:rPr dirty="0" sz="2200" spc="-60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ũ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a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partition0</a:t>
            </a:r>
            <a:r>
              <a:rPr dirty="0" sz="2200" spc="-605" b="1" i="1">
                <a:solidFill>
                  <a:srgbClr val="373737"/>
                </a:solidFill>
                <a:latin typeface="Consolas"/>
                <a:cs typeface="Consolas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mới 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chính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 b="1" i="1">
                <a:solidFill>
                  <a:srgbClr val="373737"/>
                </a:solidFill>
                <a:latin typeface="Consolas"/>
                <a:cs typeface="Consolas"/>
              </a:rPr>
              <a:t>shuffle</a:t>
            </a:r>
            <a:endParaRPr sz="2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2B85AD"/>
              </a:buClr>
              <a:buFont typeface="Wingdings"/>
              <a:buChar char=""/>
            </a:pPr>
            <a:endParaRPr sz="2400">
              <a:latin typeface="Consolas"/>
              <a:cs typeface="Consolas"/>
            </a:endParaRPr>
          </a:p>
          <a:p>
            <a:pPr marL="355600" marR="632460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Việc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move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key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này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sẽ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key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của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cả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2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DataFrame cần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join.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506412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60">
                <a:solidFill>
                  <a:srgbClr val="2B85AD"/>
                </a:solidFill>
              </a:rPr>
              <a:t>Shuffle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70">
                <a:solidFill>
                  <a:srgbClr val="2B85AD"/>
                </a:solidFill>
              </a:rPr>
              <a:t>in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60">
                <a:solidFill>
                  <a:srgbClr val="2B85AD"/>
                </a:solidFill>
              </a:rPr>
              <a:t>Shuffle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65">
                <a:solidFill>
                  <a:srgbClr val="2B85AD"/>
                </a:solidFill>
              </a:rPr>
              <a:t>Hash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165">
                <a:solidFill>
                  <a:srgbClr val="2B85AD"/>
                </a:solidFill>
              </a:rPr>
              <a:t>Join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47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090066"/>
            <a:ext cx="9624695" cy="3937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5080" indent="-343535">
              <a:lnSpc>
                <a:spcPct val="106200"/>
              </a:lnSpc>
              <a:spcBef>
                <a:spcPts val="9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Để xác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định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key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=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nhau,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phép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hash</a:t>
            </a:r>
            <a:r>
              <a:rPr dirty="0" sz="2200" spc="-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được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thực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thi,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máy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tính,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để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so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sánh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A</a:t>
            </a:r>
            <a:r>
              <a:rPr dirty="0" sz="2200" spc="-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B,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người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sẽ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so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sanh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mã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hash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của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A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và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B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thay vì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xem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xét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giá 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trị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của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nó.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B85AD"/>
              </a:buClr>
              <a:buFont typeface="Wingdings"/>
              <a:buChar char=""/>
            </a:pPr>
            <a:endParaRPr sz="2050">
              <a:latin typeface="Segoe UI Semibold"/>
              <a:cs typeface="Segoe UI Semibold"/>
            </a:endParaRPr>
          </a:p>
          <a:p>
            <a:pPr marL="355600" marR="1217930" indent="-343535">
              <a:lnSpc>
                <a:spcPct val="1064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Để bản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ghi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được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chuyển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đi,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liệu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sẽ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cần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serialize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ở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đầu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gửi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và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deserialize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ở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đầu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nhận.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B85AD"/>
              </a:buClr>
              <a:buFont typeface="Wingdings"/>
              <a:buChar char=""/>
            </a:pPr>
            <a:endParaRPr sz="2050">
              <a:latin typeface="Segoe UI Semibold"/>
              <a:cs typeface="Segoe UI Semibold"/>
            </a:endParaRPr>
          </a:p>
          <a:p>
            <a:pPr marL="355600" marR="527685" indent="-343535">
              <a:lnSpc>
                <a:spcPct val="1064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Hàng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chục,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hàng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trăm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executor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phải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mở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connection</a:t>
            </a:r>
            <a:r>
              <a:rPr dirty="0" sz="2200" spc="6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đến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nhau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để </a:t>
            </a:r>
            <a:r>
              <a:rPr dirty="0" sz="2200" spc="-58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truyền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Băng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thông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mạng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ảnh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hưởng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trực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tiếp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đến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tốc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độ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shuffle.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9977" y="11747118"/>
            <a:ext cx="2764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679" y="0"/>
            <a:ext cx="56387" cy="615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88054" y="916939"/>
            <a:ext cx="514350" cy="2943860"/>
          </a:xfrm>
          <a:prstGeom prst="rect">
            <a:avLst/>
          </a:prstGeom>
        </p:spPr>
        <p:txBody>
          <a:bodyPr wrap="square" lIns="0" tIns="825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Sort</a:t>
            </a:r>
            <a:r>
              <a:rPr dirty="0" sz="3200" spc="-195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spc="-15" b="1">
                <a:solidFill>
                  <a:srgbClr val="2B85AD"/>
                </a:solidFill>
                <a:latin typeface="Tahoma"/>
                <a:cs typeface="Tahoma"/>
              </a:rPr>
              <a:t>M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erge</a:t>
            </a:r>
            <a:r>
              <a:rPr dirty="0" sz="3200" spc="-200" b="1">
                <a:solidFill>
                  <a:srgbClr val="2B85AD"/>
                </a:solidFill>
                <a:latin typeface="Tahoma"/>
                <a:cs typeface="Tahoma"/>
              </a:rPr>
              <a:t> 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Jo</a:t>
            </a:r>
            <a:r>
              <a:rPr dirty="0" sz="3200" spc="-15" b="1">
                <a:solidFill>
                  <a:srgbClr val="2B85AD"/>
                </a:solidFill>
                <a:latin typeface="Tahoma"/>
                <a:cs typeface="Tahoma"/>
              </a:rPr>
              <a:t>i</a:t>
            </a:r>
            <a:r>
              <a:rPr dirty="0" sz="3200" b="1">
                <a:solidFill>
                  <a:srgbClr val="2B85AD"/>
                </a:solidFill>
                <a:latin typeface="Tahoma"/>
                <a:cs typeface="Tahoma"/>
              </a:rPr>
              <a:t>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6484" y="0"/>
            <a:ext cx="299720" cy="290830"/>
          </a:xfrm>
          <a:prstGeom prst="rect">
            <a:avLst/>
          </a:prstGeom>
        </p:spPr>
        <p:txBody>
          <a:bodyPr wrap="square" lIns="0" tIns="952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1800">
                <a:solidFill>
                  <a:srgbClr val="484848"/>
                </a:solidFill>
                <a:latin typeface="Tahoma"/>
                <a:cs typeface="Tahoma"/>
              </a:rPr>
              <a:t>48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59" y="1383791"/>
            <a:ext cx="5291328" cy="942441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94386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60">
                <a:solidFill>
                  <a:srgbClr val="2B85AD"/>
                </a:solidFill>
              </a:rPr>
              <a:t>Sort</a:t>
            </a:r>
            <a:r>
              <a:rPr dirty="0" sz="3200" spc="-195">
                <a:solidFill>
                  <a:srgbClr val="2B85AD"/>
                </a:solidFill>
              </a:rPr>
              <a:t> </a:t>
            </a:r>
            <a:r>
              <a:rPr dirty="0" sz="3200" spc="204">
                <a:solidFill>
                  <a:srgbClr val="2B85AD"/>
                </a:solidFill>
              </a:rPr>
              <a:t>M</a:t>
            </a:r>
            <a:r>
              <a:rPr dirty="0" sz="3200" spc="-204">
                <a:solidFill>
                  <a:srgbClr val="2B85AD"/>
                </a:solidFill>
              </a:rPr>
              <a:t>erge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70">
                <a:solidFill>
                  <a:srgbClr val="2B85AD"/>
                </a:solidFill>
              </a:rPr>
              <a:t>Jo</a:t>
            </a:r>
            <a:r>
              <a:rPr dirty="0" sz="3200" spc="-110">
                <a:solidFill>
                  <a:srgbClr val="2B85AD"/>
                </a:solidFill>
              </a:rPr>
              <a:t>i</a:t>
            </a:r>
            <a:r>
              <a:rPr dirty="0" sz="3200" spc="-225">
                <a:solidFill>
                  <a:srgbClr val="2B85AD"/>
                </a:solidFill>
              </a:rPr>
              <a:t>n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29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49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110487"/>
            <a:ext cx="5596255" cy="24949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DF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được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sort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theo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key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cần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Sau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khi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sort,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thực thi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như Shuffle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Hash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155"/>
              </a:spcBef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Join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Segoe UI Semibold"/>
              <a:cs typeface="Segoe UI Semibold"/>
            </a:endParaRPr>
          </a:p>
          <a:p>
            <a:pPr marL="355600" marR="5080" indent="-343535">
              <a:lnSpc>
                <a:spcPct val="1060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40">
                <a:solidFill>
                  <a:srgbClr val="373737"/>
                </a:solidFill>
                <a:latin typeface="Segoe UI Semibold"/>
                <a:cs typeface="Segoe UI Semibold"/>
              </a:rPr>
              <a:t>Tránh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được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trường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hợp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liệu 1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key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lại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ở </a:t>
            </a:r>
            <a:r>
              <a:rPr dirty="0" sz="2200" spc="-58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nhiều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partitions.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1235" y="765048"/>
            <a:ext cx="4512564" cy="2532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249936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20">
                <a:solidFill>
                  <a:srgbClr val="2B85AD"/>
                </a:solidFill>
              </a:rPr>
              <a:t> </a:t>
            </a: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565">
                <a:solidFill>
                  <a:srgbClr val="2B85AD"/>
                </a:solidFill>
              </a:rPr>
              <a:t>(</a:t>
            </a:r>
            <a:r>
              <a:rPr dirty="0" sz="3200" spc="-365">
                <a:solidFill>
                  <a:srgbClr val="2B85AD"/>
                </a:solidFill>
              </a:rPr>
              <a:t>3)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16939" y="926363"/>
            <a:ext cx="6818630" cy="4648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471170" indent="-343535">
              <a:lnSpc>
                <a:spcPct val="105900"/>
              </a:lnSpc>
              <a:spcBef>
                <a:spcPts val="100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Được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xây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dựng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phía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trên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tầng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Core,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thừa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hưởng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tất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cả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tính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năng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mà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RDD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có.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B85AD"/>
              </a:buClr>
              <a:buFont typeface="Wingdings"/>
              <a:buChar char=""/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Làm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việc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tập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 DataSet</a:t>
            </a:r>
            <a:r>
              <a:rPr dirty="0" sz="2200" spc="2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hoặc</a:t>
            </a:r>
            <a:endParaRPr sz="2200">
              <a:latin typeface="Segoe UI Semibold"/>
              <a:cs typeface="Segoe UI Semibold"/>
            </a:endParaRPr>
          </a:p>
          <a:p>
            <a:pPr marL="355600">
              <a:lnSpc>
                <a:spcPct val="100000"/>
              </a:lnSpc>
              <a:spcBef>
                <a:spcPts val="155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DataFrame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(tập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dữ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liệu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phân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tán,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có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cấu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trúc)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355600" indent="-343535">
              <a:lnSpc>
                <a:spcPct val="1000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Hiệu năng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cao, khả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năng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mở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rộng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5">
                <a:solidFill>
                  <a:srgbClr val="373737"/>
                </a:solidFill>
                <a:latin typeface="Segoe UI Semibold"/>
                <a:cs typeface="Segoe UI Semibold"/>
              </a:rPr>
              <a:t>và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chịu lỗi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tốt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5080" indent="-343535">
              <a:lnSpc>
                <a:spcPct val="105900"/>
              </a:lnSpc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Tương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tích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thành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phần khác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trong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tổng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thể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 Framework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(như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Streaming/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Mllib, GraphX)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B85AD"/>
              </a:buClr>
              <a:buFont typeface="Wingdings"/>
              <a:buChar char=""/>
            </a:pPr>
            <a:endParaRPr sz="2100">
              <a:latin typeface="Segoe UI Semibold"/>
              <a:cs typeface="Segoe UI Semibold"/>
            </a:endParaRPr>
          </a:p>
          <a:p>
            <a:pPr marL="355600" marR="241300" indent="-343535">
              <a:lnSpc>
                <a:spcPct val="105900"/>
              </a:lnSpc>
              <a:spcBef>
                <a:spcPts val="5"/>
              </a:spcBef>
              <a:buClr>
                <a:srgbClr val="2B85AD"/>
              </a:buClr>
              <a:buFont typeface="Wingdings"/>
              <a:buChar char=""/>
              <a:tabLst>
                <a:tab pos="355600" algn="l"/>
                <a:tab pos="356235" algn="l"/>
              </a:tabLst>
            </a:pP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Bao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gồm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2 thành phần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là DataSet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API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0">
                <a:solidFill>
                  <a:srgbClr val="373737"/>
                </a:solidFill>
                <a:latin typeface="Segoe UI Semibold"/>
                <a:cs typeface="Segoe UI Semibold"/>
              </a:rPr>
              <a:t>và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Catalyst </a:t>
            </a:r>
            <a:r>
              <a:rPr dirty="0" sz="2200" spc="-59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25">
                <a:solidFill>
                  <a:srgbClr val="373737"/>
                </a:solidFill>
                <a:latin typeface="Segoe UI Semibold"/>
                <a:cs typeface="Segoe UI Semibold"/>
              </a:rPr>
              <a:t>Optimizer.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5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1839" y="863604"/>
            <a:ext cx="3333663" cy="121523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858000" cy="12192000"/>
            <a:chOff x="0" y="0"/>
            <a:chExt cx="6858000" cy="1219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58000" cy="1219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5" y="5980176"/>
              <a:ext cx="230123" cy="231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78" y="809244"/>
              <a:ext cx="1009650" cy="1088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4838" y="809244"/>
              <a:ext cx="1009650" cy="16695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4838" y="1985772"/>
              <a:ext cx="1009650" cy="161620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89311" y="1080008"/>
            <a:ext cx="1123315" cy="2221865"/>
          </a:xfrm>
          <a:prstGeom prst="rect">
            <a:avLst/>
          </a:prstGeom>
        </p:spPr>
        <p:txBody>
          <a:bodyPr wrap="square" lIns="0" tIns="6350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3600" spc="-60">
                <a:solidFill>
                  <a:srgbClr val="FFFFFF"/>
                </a:solidFill>
                <a:latin typeface="Tahoma"/>
                <a:cs typeface="Tahoma"/>
              </a:rPr>
              <a:t>6.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Thực</a:t>
            </a:r>
            <a:r>
              <a:rPr dirty="0" sz="3600" spc="-229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hành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88393" y="1997042"/>
            <a:ext cx="251460" cy="273875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R="129539">
              <a:lnSpc>
                <a:spcPct val="44400"/>
              </a:lnSpc>
              <a:spcBef>
                <a:spcPts val="10"/>
              </a:spcBef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 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229"/>
              </a:lnSpc>
              <a:spcBef>
                <a:spcPts val="195"/>
              </a:spcBef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tme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24691" sz="1350" spc="-412" b="1">
                <a:solidFill>
                  <a:srgbClr val="929292"/>
                </a:solidFill>
                <a:latin typeface="Calibri"/>
                <a:cs typeface="Calibri"/>
              </a:rPr>
              <a:t>tte</a:t>
            </a:r>
            <a:endParaRPr baseline="-24691" sz="1350">
              <a:latin typeface="Calibri"/>
              <a:cs typeface="Calibri"/>
            </a:endParaRPr>
          </a:p>
          <a:p>
            <a:pPr marL="137160">
              <a:lnSpc>
                <a:spcPts val="40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l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">
              <a:latin typeface="Calibri"/>
              <a:cs typeface="Calibri"/>
            </a:endParaRPr>
          </a:p>
          <a:p>
            <a:pPr>
              <a:lnSpc>
                <a:spcPts val="650"/>
              </a:lnSpc>
            </a:pPr>
            <a:r>
              <a:rPr dirty="0" baseline="6172" sz="1350" b="1">
                <a:solidFill>
                  <a:srgbClr val="929292"/>
                </a:solidFill>
                <a:latin typeface="Calibri"/>
                <a:cs typeface="Calibri"/>
              </a:rPr>
              <a:t>ar</a:t>
            </a:r>
            <a:r>
              <a:rPr dirty="0" baseline="6172" sz="1350" spc="-3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48900"/>
              </a:lnSpc>
              <a:spcBef>
                <a:spcPts val="120"/>
              </a:spcBef>
            </a:pPr>
            <a:r>
              <a:rPr dirty="0" baseline="-9259" sz="1350" b="1">
                <a:solidFill>
                  <a:srgbClr val="929292"/>
                </a:solidFill>
                <a:latin typeface="Calibri"/>
                <a:cs typeface="Calibri"/>
              </a:rPr>
              <a:t>p   </a:t>
            </a:r>
            <a:r>
              <a:rPr dirty="0" baseline="-9259" sz="1350" spc="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i 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6172" sz="1350" b="1">
                <a:solidFill>
                  <a:srgbClr val="929292"/>
                </a:solidFill>
                <a:latin typeface="Calibri"/>
                <a:cs typeface="Calibri"/>
              </a:rPr>
              <a:t>e</a:t>
            </a:r>
            <a:r>
              <a:rPr dirty="0" baseline="-6172" sz="1350" spc="-6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385"/>
              </a:lnSpc>
            </a:pPr>
            <a:r>
              <a:rPr dirty="0" baseline="3086" sz="1350" b="1">
                <a:solidFill>
                  <a:srgbClr val="929292"/>
                </a:solidFill>
                <a:latin typeface="Calibri"/>
                <a:cs typeface="Calibri"/>
              </a:rPr>
              <a:t>D</a:t>
            </a:r>
            <a:r>
              <a:rPr dirty="0" baseline="3086" sz="1350" spc="-3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u</a:t>
            </a:r>
            <a:endParaRPr sz="900">
              <a:latin typeface="Calibri"/>
              <a:cs typeface="Calibri"/>
            </a:endParaRPr>
          </a:p>
          <a:p>
            <a:pPr algn="r">
              <a:lnSpc>
                <a:spcPts val="335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ệ</a:t>
            </a:r>
            <a:endParaRPr sz="900">
              <a:latin typeface="Calibri"/>
              <a:cs typeface="Calibri"/>
            </a:endParaRPr>
          </a:p>
          <a:p>
            <a:pPr algn="r">
              <a:lnSpc>
                <a:spcPts val="215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e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i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640"/>
              </a:lnSpc>
            </a:pPr>
            <a:r>
              <a:rPr dirty="0" baseline="-9259" sz="1350" b="1">
                <a:solidFill>
                  <a:srgbClr val="929292"/>
                </a:solidFill>
                <a:latin typeface="Calibri"/>
                <a:cs typeface="Calibri"/>
              </a:rPr>
              <a:t>c</a:t>
            </a:r>
            <a:r>
              <a:rPr dirty="0" baseline="-9259" sz="1350" spc="-3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l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77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an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12345" sz="1350" spc="-187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endParaRPr baseline="-12345" sz="1350">
              <a:latin typeface="Calibri"/>
              <a:cs typeface="Calibri"/>
            </a:endParaRPr>
          </a:p>
          <a:p>
            <a:pPr>
              <a:lnSpc>
                <a:spcPts val="32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n</a:t>
            </a:r>
            <a:endParaRPr sz="900">
              <a:latin typeface="Calibri"/>
              <a:cs typeface="Calibri"/>
            </a:endParaRPr>
          </a:p>
          <a:p>
            <a:pPr algn="r">
              <a:lnSpc>
                <a:spcPts val="400"/>
              </a:lnSpc>
            </a:pPr>
            <a:r>
              <a:rPr dirty="0" baseline="-9259" sz="1350" b="1">
                <a:solidFill>
                  <a:srgbClr val="929292"/>
                </a:solidFill>
                <a:latin typeface="Calibri"/>
                <a:cs typeface="Calibri"/>
              </a:rPr>
              <a:t>r</a:t>
            </a:r>
            <a:r>
              <a:rPr dirty="0" baseline="-9259" sz="1350" spc="-37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ị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86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e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620"/>
              </a:lnSpc>
              <a:spcBef>
                <a:spcPts val="375"/>
              </a:spcBef>
            </a:pP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v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18518" sz="1350" spc="-487" b="1">
                <a:solidFill>
                  <a:srgbClr val="929292"/>
                </a:solidFill>
                <a:latin typeface="Calibri"/>
                <a:cs typeface="Calibri"/>
              </a:rPr>
              <a:t>ản</a:t>
            </a:r>
            <a:endParaRPr baseline="18518" sz="1350">
              <a:latin typeface="Calibri"/>
              <a:cs typeface="Calibri"/>
            </a:endParaRPr>
          </a:p>
          <a:p>
            <a:pPr marL="137160">
              <a:lnSpc>
                <a:spcPts val="63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u</a:t>
            </a:r>
            <a:endParaRPr sz="900">
              <a:latin typeface="Calibri"/>
              <a:cs typeface="Calibri"/>
            </a:endParaRPr>
          </a:p>
          <a:p>
            <a:pPr algn="r">
              <a:lnSpc>
                <a:spcPts val="1045"/>
              </a:lnSpc>
              <a:spcBef>
                <a:spcPts val="170"/>
              </a:spcBef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ata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40123" sz="1350" spc="-104" b="1">
                <a:solidFill>
                  <a:srgbClr val="929292"/>
                </a:solidFill>
                <a:latin typeface="Calibri"/>
                <a:cs typeface="Calibri"/>
              </a:rPr>
              <a:t>Q</a:t>
            </a:r>
            <a:endParaRPr baseline="40123" sz="1350">
              <a:latin typeface="Calibri"/>
              <a:cs typeface="Calibri"/>
            </a:endParaRPr>
          </a:p>
          <a:p>
            <a:pPr>
              <a:lnSpc>
                <a:spcPts val="3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l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600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D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770"/>
              </a:lnSpc>
              <a:spcBef>
                <a:spcPts val="400"/>
              </a:spcBef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tte</a:t>
            </a:r>
            <a:r>
              <a:rPr dirty="0" sz="900" spc="-2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21604" sz="1350" spc="-270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endParaRPr baseline="-21604" sz="1350">
              <a:latin typeface="Calibri"/>
              <a:cs typeface="Calibri"/>
            </a:endParaRPr>
          </a:p>
          <a:p>
            <a:pPr marR="129539">
              <a:lnSpc>
                <a:spcPct val="20000"/>
              </a:lnSpc>
              <a:spcBef>
                <a:spcPts val="550"/>
              </a:spcBef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e </a:t>
            </a:r>
            <a:r>
              <a:rPr dirty="0" sz="900" spc="3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i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680"/>
              </a:lnSpc>
            </a:pPr>
            <a:r>
              <a:rPr dirty="0" baseline="3086" sz="1350">
                <a:solidFill>
                  <a:srgbClr val="929292"/>
                </a:solidFill>
                <a:latin typeface="Calibri"/>
                <a:cs typeface="Calibri"/>
              </a:rPr>
              <a:t>b</a:t>
            </a:r>
            <a:r>
              <a:rPr dirty="0" baseline="3086" sz="1350" spc="-37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140">
                <a:solidFill>
                  <a:srgbClr val="929292"/>
                </a:solidFill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285"/>
              </a:lnSpc>
            </a:pP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V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565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y</a:t>
            </a:r>
            <a:endParaRPr sz="900">
              <a:latin typeface="Calibri"/>
              <a:cs typeface="Calibri"/>
            </a:endParaRPr>
          </a:p>
          <a:p>
            <a:pPr algn="r" indent="137160">
              <a:lnSpc>
                <a:spcPts val="119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 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2020 </a:t>
            </a:r>
            <a:r>
              <a:rPr dirty="0" sz="900" spc="-19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30864" sz="1350" spc="-412">
                <a:solidFill>
                  <a:srgbClr val="929292"/>
                </a:solidFill>
                <a:latin typeface="Calibri"/>
                <a:cs typeface="Calibri"/>
              </a:rPr>
              <a:t>n</a:t>
            </a:r>
            <a:endParaRPr baseline="30864" sz="1350">
              <a:latin typeface="Calibri"/>
              <a:cs typeface="Calibri"/>
            </a:endParaRPr>
          </a:p>
          <a:p>
            <a:pPr marL="137160">
              <a:lnSpc>
                <a:spcPts val="5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yề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470"/>
              </a:lnSpc>
            </a:pPr>
            <a:r>
              <a:rPr dirty="0" baseline="6172" sz="1350">
                <a:solidFill>
                  <a:srgbClr val="929292"/>
                </a:solidFill>
                <a:latin typeface="Calibri"/>
                <a:cs typeface="Calibri"/>
              </a:rPr>
              <a:t>©</a:t>
            </a:r>
            <a:r>
              <a:rPr dirty="0" baseline="6172" sz="1350" spc="-37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u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455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t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q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434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h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-12345" sz="1350">
                <a:solidFill>
                  <a:srgbClr val="929292"/>
                </a:solidFill>
                <a:latin typeface="Calibri"/>
                <a:cs typeface="Calibri"/>
              </a:rPr>
              <a:t>n</a:t>
            </a:r>
            <a:endParaRPr baseline="-12345" sz="1350">
              <a:latin typeface="Calibri"/>
              <a:cs typeface="Calibri"/>
            </a:endParaRPr>
          </a:p>
          <a:p>
            <a:pPr>
              <a:lnSpc>
                <a:spcPts val="67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g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695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yri</a:t>
            </a:r>
            <a:r>
              <a:rPr dirty="0" sz="900" spc="-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baseline="12345" sz="1350" spc="-75">
                <a:solidFill>
                  <a:srgbClr val="929292"/>
                </a:solidFill>
                <a:latin typeface="Calibri"/>
                <a:cs typeface="Calibri"/>
              </a:rPr>
              <a:t>Bả</a:t>
            </a:r>
            <a:endParaRPr baseline="12345" sz="1350">
              <a:latin typeface="Calibri"/>
              <a:cs typeface="Calibri"/>
            </a:endParaRPr>
          </a:p>
          <a:p>
            <a:pPr>
              <a:lnSpc>
                <a:spcPts val="715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p</a:t>
            </a:r>
            <a:endParaRPr sz="900">
              <a:latin typeface="Calibri"/>
              <a:cs typeface="Calibri"/>
            </a:endParaRPr>
          </a:p>
          <a:p>
            <a:pPr>
              <a:lnSpc>
                <a:spcPts val="840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9764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25">
                <a:solidFill>
                  <a:srgbClr val="2B85AD"/>
                </a:solidFill>
              </a:rPr>
              <a:t>Perfo</a:t>
            </a:r>
            <a:r>
              <a:rPr dirty="0" sz="3200" spc="-100">
                <a:solidFill>
                  <a:srgbClr val="2B85AD"/>
                </a:solidFill>
              </a:rPr>
              <a:t>r</a:t>
            </a:r>
            <a:r>
              <a:rPr dirty="0" sz="3200" spc="-220">
                <a:solidFill>
                  <a:srgbClr val="2B85AD"/>
                </a:solidFill>
              </a:rPr>
              <a:t>mance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(1)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6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955" y="1768697"/>
            <a:ext cx="11056134" cy="29726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9835" y="5119877"/>
            <a:ext cx="82137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So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sánh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hiệu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năng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giữa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các</a:t>
            </a:r>
            <a:r>
              <a:rPr dirty="0" sz="2200" spc="2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SQL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Engine: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Shark,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Impala,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SparkSQL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5332" y="6553301"/>
            <a:ext cx="7140575" cy="148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800" spc="-5">
                <a:solidFill>
                  <a:srgbClr val="F33A47"/>
                </a:solidFill>
                <a:uFill>
                  <a:solidFill>
                    <a:srgbClr val="F33A47"/>
                  </a:solidFill>
                </a:uFill>
                <a:latin typeface="Consolas"/>
                <a:cs typeface="Consolas"/>
                <a:hlinkClick r:id="rId4"/>
              </a:rPr>
              <a:t>https://towardsdatascience.com/sql-at-scale-with-apache-spark-sql-and-dataframes-concepts-architecture-and-examples-c567853a702f</a:t>
            </a:r>
            <a:endParaRPr sz="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9764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25">
                <a:solidFill>
                  <a:srgbClr val="2B85AD"/>
                </a:solidFill>
              </a:rPr>
              <a:t>Perfo</a:t>
            </a:r>
            <a:r>
              <a:rPr dirty="0" sz="3200" spc="-100">
                <a:solidFill>
                  <a:srgbClr val="2B85AD"/>
                </a:solidFill>
              </a:rPr>
              <a:t>r</a:t>
            </a:r>
            <a:r>
              <a:rPr dirty="0" sz="3200" spc="-220">
                <a:solidFill>
                  <a:srgbClr val="2B85AD"/>
                </a:solidFill>
              </a:rPr>
              <a:t>mance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(2)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7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4323" y="5119877"/>
            <a:ext cx="80232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So sánh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hiệu năng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giữa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Core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vs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SQL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Dataframe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332" y="1651996"/>
            <a:ext cx="10888736" cy="29783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9764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25">
                <a:solidFill>
                  <a:srgbClr val="2B85AD"/>
                </a:solidFill>
              </a:rPr>
              <a:t>Perfo</a:t>
            </a:r>
            <a:r>
              <a:rPr dirty="0" sz="3200" spc="-100">
                <a:solidFill>
                  <a:srgbClr val="2B85AD"/>
                </a:solidFill>
              </a:rPr>
              <a:t>r</a:t>
            </a:r>
            <a:r>
              <a:rPr dirty="0" sz="3200" spc="-220">
                <a:solidFill>
                  <a:srgbClr val="2B85AD"/>
                </a:solidFill>
              </a:rPr>
              <a:t>mance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(3)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13026" y="5387746"/>
            <a:ext cx="802322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So sánh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hiệu năng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giữa</a:t>
            </a:r>
            <a:r>
              <a:rPr dirty="0" sz="2200" spc="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Core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vs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SQL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Dataframe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2416" y="1518658"/>
            <a:ext cx="7992671" cy="36494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5693" y="1984342"/>
            <a:ext cx="276860" cy="2764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955"/>
              </a:lnSpc>
            </a:pP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Copyright</a:t>
            </a:r>
            <a:r>
              <a:rPr dirty="0" sz="900" spc="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3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by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Data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Governance</a:t>
            </a:r>
            <a:r>
              <a:rPr dirty="0" sz="900" spc="3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Department</a:t>
            </a:r>
            <a:endParaRPr sz="900">
              <a:latin typeface="Calibri"/>
              <a:cs typeface="Calibri"/>
            </a:endParaRPr>
          </a:p>
          <a:p>
            <a:pPr algn="ctr" marL="29845">
              <a:lnSpc>
                <a:spcPct val="100000"/>
              </a:lnSpc>
            </a:pP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Bản</a:t>
            </a:r>
            <a:r>
              <a:rPr dirty="0" sz="900" spc="-2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quyền</a:t>
            </a:r>
            <a:r>
              <a:rPr dirty="0" sz="900" spc="2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929292"/>
                </a:solidFill>
                <a:latin typeface="Calibri"/>
                <a:cs typeface="Calibri"/>
              </a:rPr>
              <a:t>©2020</a:t>
            </a:r>
            <a:r>
              <a:rPr dirty="0" sz="900" spc="-45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>
                <a:solidFill>
                  <a:srgbClr val="929292"/>
                </a:solidFill>
                <a:latin typeface="Calibri"/>
                <a:cs typeface="Calibri"/>
              </a:rPr>
              <a:t>bởi</a:t>
            </a:r>
            <a:r>
              <a:rPr dirty="0" sz="900" spc="1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Ban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Quản</a:t>
            </a:r>
            <a:r>
              <a:rPr dirty="0" sz="900" spc="5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trị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dữ</a:t>
            </a:r>
            <a:r>
              <a:rPr dirty="0" sz="90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liệu</a:t>
            </a:r>
            <a:r>
              <a:rPr dirty="0" sz="900" spc="10" b="1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dirty="0" sz="900" spc="-5" b="1">
                <a:solidFill>
                  <a:srgbClr val="929292"/>
                </a:solidFill>
                <a:latin typeface="Calibri"/>
                <a:cs typeface="Calibri"/>
              </a:rPr>
              <a:t>Viettel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98931"/>
            <a:ext cx="615696" cy="5638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50596"/>
            <a:ext cx="497649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0">
                <a:solidFill>
                  <a:srgbClr val="2B85AD"/>
                </a:solidFill>
              </a:rPr>
              <a:t>Spark</a:t>
            </a:r>
            <a:r>
              <a:rPr dirty="0" sz="3200" spc="-215">
                <a:solidFill>
                  <a:srgbClr val="2B85AD"/>
                </a:solidFill>
              </a:rPr>
              <a:t> </a:t>
            </a:r>
            <a:r>
              <a:rPr dirty="0" sz="3200" spc="-85">
                <a:solidFill>
                  <a:srgbClr val="2B85AD"/>
                </a:solidFill>
              </a:rPr>
              <a:t>SQL</a:t>
            </a:r>
            <a:r>
              <a:rPr dirty="0" sz="3200" spc="-200">
                <a:solidFill>
                  <a:srgbClr val="2B85AD"/>
                </a:solidFill>
              </a:rPr>
              <a:t> </a:t>
            </a:r>
            <a:r>
              <a:rPr dirty="0" sz="3200" spc="-125">
                <a:solidFill>
                  <a:srgbClr val="2B85AD"/>
                </a:solidFill>
              </a:rPr>
              <a:t>Perfo</a:t>
            </a:r>
            <a:r>
              <a:rPr dirty="0" sz="3200" spc="-100">
                <a:solidFill>
                  <a:srgbClr val="2B85AD"/>
                </a:solidFill>
              </a:rPr>
              <a:t>r</a:t>
            </a:r>
            <a:r>
              <a:rPr dirty="0" sz="3200" spc="-220">
                <a:solidFill>
                  <a:srgbClr val="2B85AD"/>
                </a:solidFill>
              </a:rPr>
              <a:t>mance</a:t>
            </a:r>
            <a:r>
              <a:rPr dirty="0" sz="3200" spc="-210">
                <a:solidFill>
                  <a:srgbClr val="2B85AD"/>
                </a:solidFill>
              </a:rPr>
              <a:t> </a:t>
            </a:r>
            <a:r>
              <a:rPr dirty="0" sz="3200" spc="-430">
                <a:solidFill>
                  <a:srgbClr val="2B85AD"/>
                </a:solidFill>
              </a:rPr>
              <a:t>(4)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-12700" y="0"/>
            <a:ext cx="158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>
                <a:solidFill>
                  <a:srgbClr val="484848"/>
                </a:solidFill>
                <a:latin typeface="Tahoma"/>
                <a:cs typeface="Tahoma"/>
              </a:rPr>
              <a:t>9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7997" y="5795302"/>
            <a:ext cx="9234170" cy="73660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So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sánh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hiệu năng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giữa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 Core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vs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Spark</a:t>
            </a:r>
            <a:r>
              <a:rPr dirty="0" sz="2200" spc="-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SQL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với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Dataframe</a:t>
            </a:r>
            <a:r>
              <a:rPr dirty="0" sz="2200" spc="15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theo</a:t>
            </a:r>
            <a:r>
              <a:rPr dirty="0" sz="220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1 số</a:t>
            </a:r>
            <a:endParaRPr sz="22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transformation</a:t>
            </a:r>
            <a:r>
              <a:rPr dirty="0" sz="2200" spc="4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10">
                <a:solidFill>
                  <a:srgbClr val="373737"/>
                </a:solidFill>
                <a:latin typeface="Segoe UI Semibold"/>
                <a:cs typeface="Segoe UI Semibold"/>
              </a:rPr>
              <a:t>thông</a:t>
            </a:r>
            <a:r>
              <a:rPr dirty="0" sz="2200" spc="10">
                <a:solidFill>
                  <a:srgbClr val="373737"/>
                </a:solidFill>
                <a:latin typeface="Segoe UI Semibold"/>
                <a:cs typeface="Segoe UI Semibold"/>
              </a:rPr>
              <a:t> </a:t>
            </a:r>
            <a:r>
              <a:rPr dirty="0" sz="2200" spc="-5">
                <a:solidFill>
                  <a:srgbClr val="373737"/>
                </a:solidFill>
                <a:latin typeface="Segoe UI Semibold"/>
                <a:cs typeface="Segoe UI Semibold"/>
              </a:rPr>
              <a:t>dụng</a:t>
            </a:r>
            <a:endParaRPr sz="2200">
              <a:latin typeface="Segoe UI Semibold"/>
              <a:cs typeface="Segoe UI Semibold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1123" y="1191540"/>
            <a:ext cx="7631048" cy="43523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33A4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karcuta</dc:creator>
  <dc:subject>9Slide.vn</dc:subject>
  <dc:title>9Slide.vn</dc:title>
  <dcterms:created xsi:type="dcterms:W3CDTF">2021-11-15T13:26:02Z</dcterms:created>
  <dcterms:modified xsi:type="dcterms:W3CDTF">2021-11-15T13:26:02Z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2021-11-15T00:00:00Z</vt:filetime>
  </property>
</Properties>
</file>